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5143500" cx="9144000"/>
  <p:notesSz cx="6858000" cy="9144000"/>
  <p:embeddedFontLst>
    <p:embeddedFont>
      <p:font typeface="Roboto"/>
      <p:regular r:id="rId83"/>
      <p:bold r:id="rId84"/>
      <p:italic r:id="rId85"/>
      <p:boldItalic r:id="rId86"/>
    </p:embeddedFont>
    <p:embeddedFont>
      <p:font typeface="Proxima Nova"/>
      <p:regular r:id="rId87"/>
      <p:bold r:id="rId88"/>
      <p:italic r:id="rId89"/>
      <p:boldItalic r:id="rId90"/>
    </p:embeddedFont>
    <p:embeddedFont>
      <p:font typeface="Carrois Gothic"/>
      <p:regular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004B74-B492-4405-937E-44CB8E5B69DA}">
  <a:tblStyle styleId="{FC004B74-B492-4405-937E-44CB8E5B69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6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5.xml"/><Relationship Id="rId85" Type="http://schemas.openxmlformats.org/officeDocument/2006/relationships/font" Target="fonts/Roboto-italic.fntdata"/><Relationship Id="rId44" Type="http://schemas.openxmlformats.org/officeDocument/2006/relationships/slide" Target="slides/slide38.xml"/><Relationship Id="rId88" Type="http://schemas.openxmlformats.org/officeDocument/2006/relationships/font" Target="fonts/ProximaNova-bold.fntdata"/><Relationship Id="rId43" Type="http://schemas.openxmlformats.org/officeDocument/2006/relationships/slide" Target="slides/slide37.xml"/><Relationship Id="rId87" Type="http://schemas.openxmlformats.org/officeDocument/2006/relationships/font" Target="fonts/ProximaNova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roximaNova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CarroisGothic-regular.fntdata"/><Relationship Id="rId90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0a80de8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0a80de8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af4f0536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af4f0536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0a80de8b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0a80de8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a132272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a132272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a132272a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a132272a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a132272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a132272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f4a5969d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cf4a5969d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f4a5969d8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cf4a5969d8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f4a5969d8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cf4a5969d8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f4a5969d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f4a5969d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cf4a5969d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cf4a5969d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f4a5969d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f4a5969d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cf4a5969d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cf4a5969d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f4a5969d8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f4a5969d8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f4a5969d8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cf4a5969d8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cf4a5969d8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cf4a5969d8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f4a5969d8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cf4a5969d8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cf4a5969d8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cf4a5969d8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f4a5969d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f4a5969d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0a80de8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d0a80de8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f4a5969d8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cf4a5969d8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cf4a5969d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cf4a5969d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cf4a5969d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cf4a5969d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af4f0536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af4f053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f4a5969d8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cf4a5969d8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0a80de8b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0a80de8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0a80de8b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d0a80de8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0a80de8b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d0a80de8b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af4f053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af4f053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af4f053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af4f053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af4f053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af4f053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af4f053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af4f053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f4a5969d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f4a5969d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af4f0536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af4f0536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af4f0536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af4f0536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af4f0536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af4f0536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af4f0536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af4f0536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af4f0536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af4f0536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af4f0536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faf4f0536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e9103e3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e9103e3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e9103e3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e9103e3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e9103e3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fe9103e3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e9103e33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e9103e33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f4a5969d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f4a5969d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155424e5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0155424e5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155424e5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0155424e5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155424e5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155424e5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155424e5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0155424e5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155424e5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155424e5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155424e5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0155424e5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0155424e5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0155424e5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155424e5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0155424e5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0155424e57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0155424e5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155424e57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0155424e57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f4a5969d8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f4a5969d8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0155424e57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0155424e57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0155424e57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0155424e57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0155424e57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0155424e57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0155424e57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0155424e57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155424e57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0155424e57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155424e57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0155424e57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0155424e57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0155424e57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0155424e57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0155424e57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0155424e57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0155424e5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155424e57_1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0155424e57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f4a5969d8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f4a5969d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0155424e57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0155424e57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155424e57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155424e57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155424e57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0155424e57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0155424e57_1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0155424e57_1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0155424e57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0155424e57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0155424e57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0155424e57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0155424e57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0155424e57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0a80de8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0a80de8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0a80de8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0a80de8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arrois Gothic"/>
              <a:buChar char="●"/>
              <a:defRPr sz="1800"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○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■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●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○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■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●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○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rrois Gothic"/>
              <a:buChar char="■"/>
              <a:defRPr>
                <a:solidFill>
                  <a:schemeClr val="accent3"/>
                </a:solidFill>
                <a:latin typeface="Carrois Gothic"/>
                <a:ea typeface="Carrois Gothic"/>
                <a:cs typeface="Carrois Gothic"/>
                <a:sym typeface="Carrois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ewrBalT_eBM" TargetMode="External"/><Relationship Id="rId4" Type="http://schemas.openxmlformats.org/officeDocument/2006/relationships/hyperlink" Target="https://www.youtube.com/watch?v=IlAJJI-qG2k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7_LPdttKXPc&amp;t=1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L5BlpPU_muY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3QhU9jd03a0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googl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3QhU9jd03a0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55116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3 - Networks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 Computer Science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047050" y="391500"/>
            <a:ext cx="36648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~</a:t>
            </a:r>
            <a:r>
              <a:rPr lang="en" sz="5000">
                <a:solidFill>
                  <a:schemeClr val="lt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45</a:t>
            </a:r>
            <a:r>
              <a:rPr lang="en" sz="5000">
                <a:solidFill>
                  <a:schemeClr val="lt2"/>
                </a:solidFill>
                <a:latin typeface="Carrois Gothic"/>
                <a:ea typeface="Carrois Gothic"/>
                <a:cs typeface="Carrois Gothic"/>
                <a:sym typeface="Carrois Gothic"/>
              </a:rPr>
              <a:t> minutes</a:t>
            </a:r>
            <a:endParaRPr sz="5000">
              <a:solidFill>
                <a:schemeClr val="lt2"/>
              </a:solidFill>
              <a:latin typeface="Carrois Gothic"/>
              <a:ea typeface="Carrois Gothic"/>
              <a:cs typeface="Carrois Gothic"/>
              <a:sym typeface="Carrois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75" y="152400"/>
            <a:ext cx="69650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router?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41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to manage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Controls the flow of data packets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Checks address of data packets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Puts packets on correct path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Secure transmission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500" y="904875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 Switching: A Video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https://www.youtube.com/watch?v=ewrBalT_eBM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Undersea Cables -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https://www.youtube.com/watch?v=IlAJJI-qG2k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3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00" y="152400"/>
            <a:ext cx="82611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50" y="128125"/>
            <a:ext cx="8839202" cy="465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internet work? (In 5 mins)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https://www.youtube.com/watch?v=7_LPdttKXPc&amp;t=1s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Networks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Intranet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Extranet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VPN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P2P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625" y="385763"/>
            <a:ext cx="520065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 (Local Area Network)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464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Covers a single building or collection of buildings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Less than 1KM radius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600" y="1170125"/>
            <a:ext cx="3885000" cy="302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 (Wide Area Network)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Covers more distance than 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Greater than 1KM radius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Often uses multiple routers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May be several LANs connected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May use leased 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Examples: Internet, Cellular Network, ATM network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350" y="445025"/>
            <a:ext cx="370320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Clients/Server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Server - a computer system or a software application that provides a service to other computer systems on the same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Client - computer system or software application that requests a services from a server connected to the same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Watch this video.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0" y="152400"/>
            <a:ext cx="82321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VLAN (Virtual Local Area Network)</a:t>
            </a:r>
            <a:endParaRPr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152475"/>
            <a:ext cx="446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 or more physical LAN (local area network)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Network switch used to divide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Works as multiple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than the number of physical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VLAN may </a:t>
            </a:r>
            <a:r>
              <a:rPr lang="en"/>
              <a:t>have</a:t>
            </a:r>
            <a:r>
              <a:rPr lang="en"/>
              <a:t> different security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Appears to an outsider as 1 LAN or WAN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400" y="1170125"/>
            <a:ext cx="4060200" cy="3400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750" y="152400"/>
            <a:ext cx="63845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VLAN vs LAN - Similarities and Differences</a:t>
            </a:r>
            <a:endParaRPr/>
          </a:p>
        </p:txBody>
      </p:sp>
      <p:graphicFrame>
        <p:nvGraphicFramePr>
          <p:cNvPr id="194" name="Google Shape;194;p35"/>
          <p:cNvGraphicFramePr/>
          <p:nvPr/>
        </p:nvGraphicFramePr>
        <p:xfrm>
          <a:off x="952500" y="151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{FC004B74-B492-4405-937E-44CB8E5B69DA}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Similarities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Differences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to connect devices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Better performance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Share resources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flexible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complex to set up and maintain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Better for larger organizations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 (Storage Area Network)</a:t>
            </a:r>
            <a:endParaRPr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Network of storage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Often appear as attached drives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Purpose specific servers (email server, application server, database server, storage server,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Backup servers, battery backup in case of disasters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accessible </a:t>
            </a:r>
            <a:r>
              <a:rPr lang="en"/>
              <a:t>through</a:t>
            </a:r>
            <a:r>
              <a:rPr lang="en"/>
              <a:t> LAN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performance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38" y="1971788"/>
            <a:ext cx="39338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625" y="69100"/>
            <a:ext cx="39467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WLAN (Wireless Local Area Network)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311700" y="1152475"/>
            <a:ext cx="356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LAN by which devices are connected by high-frequency data waves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Requests and responses from the internet (internet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can move around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“Wifi network”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type of radio waves called Wifi (Wireless Fidelity)</a:t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00" y="1170125"/>
            <a:ext cx="4965900" cy="210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and Disadvantages of WLAN</a:t>
            </a:r>
            <a:endParaRPr/>
          </a:p>
        </p:txBody>
      </p:sp>
      <p:graphicFrame>
        <p:nvGraphicFramePr>
          <p:cNvPr id="219" name="Google Shape;219;p39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{FC004B74-B492-4405-937E-44CB8E5B69DA}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Advantages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Disadvantages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unlicensed radio spectrum (reduces cost)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Interference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cables (reduces cost)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Limited range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move around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Global Standards (ex: 802.11n)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concerns?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Minimal setup costs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 (Personal Area Network)</a:t>
            </a:r>
            <a:endParaRPr/>
          </a:p>
        </p:txBody>
      </p:sp>
      <p:sp>
        <p:nvSpPr>
          <p:cNvPr id="225" name="Google Shape;225;p4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Connects devices in a user’s immediate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Radius of several 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Examples include wifi hotspots, bluetooth devices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850" y="115247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Intranet and Extranet</a:t>
            </a:r>
            <a:endParaRPr/>
          </a:p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Private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Sort of a “private internet”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TCP/IP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view webpages similar to those on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Intranet webpages only accessible from computers on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the intranet system is accessible through an online portal, it becomes an </a:t>
            </a:r>
            <a:r>
              <a:rPr b="1" lang="en"/>
              <a:t>extranet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North Korea - nationwide intranet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 network?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45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computer network is formed when 2 or more computer are linked together.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Every computer or device on a network can send and receive data from any of the other computers or devices connected to the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What is a computer network?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500" y="1152475"/>
            <a:ext cx="3959699" cy="272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VPN (Virtual Private Network)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use a VPN client, like NordVPN or something similar.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From your VPN client, you send all your requests, like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www.google.com</a:t>
            </a:r>
            <a:r>
              <a:rPr lang="en"/>
              <a:t> to a VPN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VPN server makes a request to that internet resource on your behalf and the VPN server returns the </a:t>
            </a:r>
            <a:r>
              <a:rPr lang="en"/>
              <a:t>response</a:t>
            </a:r>
            <a:r>
              <a:rPr lang="en"/>
              <a:t> to you via the VPN client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Connection with VPN server encrypted.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process of creating and maintaining an encrypted connection between the server and client is called </a:t>
            </a:r>
            <a:r>
              <a:rPr b="1" lang="en"/>
              <a:t>tunneling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encryption is done using an </a:t>
            </a:r>
            <a:r>
              <a:rPr b="1" lang="en"/>
              <a:t>encryption</a:t>
            </a:r>
            <a:r>
              <a:rPr lang="en"/>
              <a:t> technology like SSL, TLS, or IPSec.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VPN Advantages</a:t>
            </a:r>
            <a:endParaRPr/>
          </a:p>
        </p:txBody>
      </p:sp>
      <p:sp>
        <p:nvSpPr>
          <p:cNvPr id="244" name="Google Shape;24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Encryption cannot be changed by outsider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Encryption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cannot be accessed or altered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Tunneling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can be be secured using proprietary protocols of company or external VPN provider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Multiple Exit Nodes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Origin of initial data packets unclear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can appear to originate from multiple IP Address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01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P2P (Peer to Peer Network)</a:t>
            </a:r>
            <a:endParaRPr/>
          </a:p>
        </p:txBody>
      </p:sp>
      <p:sp>
        <p:nvSpPr>
          <p:cNvPr id="255" name="Google Shape;255;p45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2 or more computers to share resources with each 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computer acts as both a client and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central point</a:t>
            </a: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625" y="445025"/>
            <a:ext cx="369659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50" y="1284438"/>
            <a:ext cx="3746399" cy="25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750" y="1294925"/>
            <a:ext cx="3746399" cy="255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protocol?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152475"/>
            <a:ext cx="465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protocol is a set of rules for data transmission (data packets)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TCP/IP - Rules for transmitting data on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HTTPS - Rules for </a:t>
            </a:r>
            <a:r>
              <a:rPr lang="en"/>
              <a:t>securely</a:t>
            </a:r>
            <a:r>
              <a:rPr lang="en"/>
              <a:t> transmitting data between a web browser and a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SFTP - Rules for securely transferring files from client to server</a:t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675" y="1152475"/>
            <a:ext cx="3869401" cy="256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of Protocols</a:t>
            </a:r>
            <a:endParaRPr/>
          </a:p>
        </p:txBody>
      </p:sp>
      <p:sp>
        <p:nvSpPr>
          <p:cNvPr id="275" name="Google Shape;27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Maintain Data Integrity - same data that is sent is received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Flow Control - data is sent and received at the same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Prevent Deadlock - two packets don’t “block each other”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Prevent Errors - Make sure no </a:t>
            </a:r>
            <a:r>
              <a:rPr lang="en"/>
              <a:t>errors introduced in transit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311700" y="445025"/>
            <a:ext cx="34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 (Open Systems Interconnection) Model</a:t>
            </a:r>
            <a:endParaRPr/>
          </a:p>
        </p:txBody>
      </p:sp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311700" y="2435950"/>
            <a:ext cx="15081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 IB Exam, know at least 3 layers</a:t>
            </a:r>
            <a:endParaRPr/>
          </a:p>
        </p:txBody>
      </p:sp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775" y="12"/>
            <a:ext cx="3927975" cy="50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Media</a:t>
            </a:r>
            <a:endParaRPr/>
          </a:p>
        </p:txBody>
      </p:sp>
      <p:sp>
        <p:nvSpPr>
          <p:cNvPr id="288" name="Google Shape;28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Physical media by which data packets are transmitted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 types - wired and wireless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Wired - Ethernet, Fiber Optic, Copper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Wireless - Radio Waves (WLAN), Microwave, Wireless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 Factors to Consider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Reliability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Speed</a:t>
            </a:r>
            <a:endParaRPr/>
          </a:p>
        </p:txBody>
      </p:sp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975" y="2781913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25" y="391850"/>
            <a:ext cx="7969925" cy="39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 network? (Video)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https://www.youtube.com/watch?v=3QhU9jd03a0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313" y="889925"/>
            <a:ext cx="7511374" cy="3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275" y="152400"/>
            <a:ext cx="653527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Speed</a:t>
            </a:r>
            <a:endParaRPr/>
          </a:p>
        </p:txBody>
      </p:sp>
      <p:sp>
        <p:nvSpPr>
          <p:cNvPr id="310" name="Google Shape;31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Primary Factors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Secondary Factors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 of 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Distance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Infrastructure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Tertiary Factory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Environmental Issues (Temperature, Interference)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Financial Factors (Cheaper equipment,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Type of Data (Size, streaming, etc.)</a:t>
            </a:r>
            <a:endParaRPr/>
          </a:p>
        </p:txBody>
      </p:sp>
      <p:pic>
        <p:nvPicPr>
          <p:cNvPr id="311" name="Google Shape;3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200" y="445025"/>
            <a:ext cx="4991101" cy="245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</a:t>
            </a:r>
            <a:endParaRPr/>
          </a:p>
        </p:txBody>
      </p:sp>
      <p:sp>
        <p:nvSpPr>
          <p:cNvPr id="317" name="Google Shape;317;p55"/>
          <p:cNvSpPr txBox="1"/>
          <p:nvPr>
            <p:ph idx="1" type="body"/>
          </p:nvPr>
        </p:nvSpPr>
        <p:spPr>
          <a:xfrm>
            <a:off x="311700" y="1152475"/>
            <a:ext cx="45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Lossy Compression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Removes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Smaller file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Irreversible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when some data can be lost (videos, images,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Lossless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Uses algorithm to reduce file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Larger than lossy, but smaller than normal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Reversible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when no data can be lost (text, software, etc.)</a:t>
            </a:r>
            <a:endParaRPr/>
          </a:p>
        </p:txBody>
      </p:sp>
      <p:pic>
        <p:nvPicPr>
          <p:cNvPr id="318" name="Google Shape;3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750" y="1152475"/>
            <a:ext cx="3786550" cy="21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Security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329" name="Google Shape;32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factor - use one way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Ex: Password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 factor - use two ways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Ex: Password, Text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Three factor - use three ways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Ex: Password, Text Message, Thumbprint</a:t>
            </a:r>
            <a:endParaRPr/>
          </a:p>
        </p:txBody>
      </p:sp>
      <p:pic>
        <p:nvPicPr>
          <p:cNvPr id="330" name="Google Shape;3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300" y="267875"/>
            <a:ext cx="4036526" cy="372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/>
          </a:p>
        </p:txBody>
      </p:sp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311700" y="1152475"/>
            <a:ext cx="35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Encodes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can only be read by sender and receiver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Involves a “key”</a:t>
            </a:r>
            <a:endParaRPr/>
          </a:p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500" y="1170125"/>
            <a:ext cx="5027100" cy="2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 (Media Access Control) Address</a:t>
            </a:r>
            <a:endParaRPr/>
          </a:p>
        </p:txBody>
      </p:sp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311700" y="1152475"/>
            <a:ext cx="439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to identify network-enabled devices in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“Hard-coded”  by manufacturer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Network interface 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Unique, 6 pairs of 2 hexadecimal digits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 against white list</a:t>
            </a:r>
            <a:endParaRPr/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775" y="1017725"/>
            <a:ext cx="4136399" cy="23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00" y="3449825"/>
            <a:ext cx="2659410" cy="14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</a:t>
            </a:r>
            <a:endParaRPr/>
          </a:p>
        </p:txBody>
      </p:sp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311700" y="1152475"/>
            <a:ext cx="43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hardware- or software-based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Analyzes data packets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Controls incoming and outgoing traffic according to </a:t>
            </a:r>
            <a:r>
              <a:rPr lang="en"/>
              <a:t>predetermined</a:t>
            </a:r>
            <a:r>
              <a:rPr lang="en"/>
              <a:t> rules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Filter based on MAC addresses</a:t>
            </a:r>
            <a:endParaRPr/>
          </a:p>
        </p:txBody>
      </p:sp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300" y="1170125"/>
            <a:ext cx="4167302" cy="20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Security</a:t>
            </a:r>
            <a:endParaRPr/>
          </a:p>
        </p:txBody>
      </p:sp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Locked doors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Security Guards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Secure Rooms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Hurricane/Earthquake Proof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EMP-Insulated</a:t>
            </a:r>
            <a:endParaRPr/>
          </a:p>
        </p:txBody>
      </p:sp>
      <p:pic>
        <p:nvPicPr>
          <p:cNvPr id="359" name="Google Shape;3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14150"/>
            <a:ext cx="3563700" cy="27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Computer Systems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Hub</a:t>
            </a:r>
            <a:r>
              <a:rPr lang="en"/>
              <a:t> - Connection point for devices on a single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a network device wishes to send data to another device on the network, it copies the data and sends it to all devices connected to its ports.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generates a lot of unnecessary traffic on the network, slowing it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Switch</a:t>
            </a:r>
            <a:r>
              <a:rPr lang="en"/>
              <a:t> - Similar to a hub, but can identify which device is connected to which port, allowing a network connected by switches to operate much faster - data is only send to the computer that needs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Router</a:t>
            </a:r>
            <a:r>
              <a:rPr lang="en"/>
              <a:t> - Can connect multiple networks and serves as an intermediary between them (i.e. home network and Internet)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 Questions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8450"/>
            <a:ext cx="8839203" cy="1328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500" y="152400"/>
            <a:ext cx="70873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39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00" y="152400"/>
            <a:ext cx="82611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50" y="128125"/>
            <a:ext cx="8839202" cy="465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 Question</a:t>
            </a:r>
            <a:endParaRPr/>
          </a:p>
        </p:txBody>
      </p:sp>
      <p:pic>
        <p:nvPicPr>
          <p:cNvPr id="395" name="Google Shape;3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62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280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5500"/>
            <a:ext cx="8839200" cy="296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38" y="152400"/>
            <a:ext cx="70199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internet?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673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Globally connected network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TCP/IP protocol to transmit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centralized governance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Hosts the webpages that make up the World Wide Web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ISPs (Internet Service Providers) run networks that provide internet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ISPs are “glued together” by internet exchanges (IXPs)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IXPs are the</a:t>
            </a:r>
            <a:r>
              <a:rPr lang="en"/>
              <a:t> k</a:t>
            </a:r>
            <a:r>
              <a:rPr lang="en"/>
              <a:t>ey to connecting all the different ISPs and networks together - usually run and </a:t>
            </a:r>
            <a:r>
              <a:rPr lang="en"/>
              <a:t>maintained</a:t>
            </a:r>
            <a:r>
              <a:rPr lang="en"/>
              <a:t> by nonprofits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225"/>
            <a:ext cx="8839200" cy="455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56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4550"/>
            <a:ext cx="8839200" cy="283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99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0275"/>
            <a:ext cx="8839199" cy="140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79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181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06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63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31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496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travels in the form of </a:t>
            </a:r>
            <a:r>
              <a:rPr b="1" lang="en"/>
              <a:t>packets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Every file you send or request you make is split up into packets over the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Individual packets often take different routes through exchanges, ISPs, and junction boxes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Ultimately reach the same destination and are reassembled at destination.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200" y="1170125"/>
            <a:ext cx="3560401" cy="221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5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3105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1900"/>
            <a:ext cx="8839198" cy="376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2375"/>
            <a:ext cx="8839202" cy="105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00" y="152400"/>
            <a:ext cx="74465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195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15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 Switching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packet is a unit of information suitable for travel through computer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is grouped into packets.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file being transmitted through packet switching may be divided into multiple packets and each packet could follow a different route to the same destination.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allows for more efficient data transmission and reduced delays.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 data packet look like?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738" y="1145850"/>
            <a:ext cx="5424529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